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8" r:id="rId3"/>
    <p:sldId id="262" r:id="rId4"/>
    <p:sldId id="358" r:id="rId5"/>
    <p:sldId id="359" r:id="rId6"/>
    <p:sldId id="366" r:id="rId7"/>
    <p:sldId id="365" r:id="rId8"/>
    <p:sldId id="367" r:id="rId9"/>
    <p:sldId id="368" r:id="rId10"/>
    <p:sldId id="369" r:id="rId11"/>
    <p:sldId id="364" r:id="rId12"/>
    <p:sldId id="363" r:id="rId13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6E3"/>
    <a:srgbClr val="F92571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 autoAdjust="0"/>
    <p:restoredTop sz="95865"/>
  </p:normalViewPr>
  <p:slideViewPr>
    <p:cSldViewPr snapToGrid="0" showGuides="1">
      <p:cViewPr varScale="1">
        <p:scale>
          <a:sx n="66" d="100"/>
          <a:sy n="66" d="100"/>
        </p:scale>
        <p:origin x="90" y="1056"/>
      </p:cViewPr>
      <p:guideLst>
        <p:guide orient="horz" pos="2160"/>
        <p:guide pos="574"/>
        <p:guide pos="3613"/>
        <p:guide pos="5541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688300241682354E-2"/>
          <c:y val="0.12693525390367644"/>
          <c:w val="0.92608602339057544"/>
          <c:h val="0.667471422716611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Экстраполятор</c:v>
                </c:pt>
              </c:strCache>
            </c:strRef>
          </c:tx>
          <c:spPr>
            <a:solidFill>
              <a:schemeClr val="accent1"/>
            </a:solidFill>
            <a:ln w="635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Лист1!$A$2:$A$6</c:f>
              <c:strCache>
                <c:ptCount val="5"/>
                <c:pt idx="0">
                  <c:v>1 неделя</c:v>
                </c:pt>
                <c:pt idx="1">
                  <c:v>2 неделя</c:v>
                </c:pt>
                <c:pt idx="2">
                  <c:v>3 неделя</c:v>
                </c:pt>
                <c:pt idx="3">
                  <c:v>4 неделя</c:v>
                </c:pt>
                <c:pt idx="4">
                  <c:v>5 неделя</c:v>
                </c:pt>
              </c:strCache>
            </c:strRef>
          </c:cat>
          <c:val>
            <c:numRef>
              <c:f>Лист1!$B$2:$B$6</c:f>
              <c:numCache>
                <c:formatCode>0%</c:formatCode>
                <c:ptCount val="5"/>
                <c:pt idx="0">
                  <c:v>0.12</c:v>
                </c:pt>
                <c:pt idx="1">
                  <c:v>0.06</c:v>
                </c:pt>
                <c:pt idx="2">
                  <c:v>0.18</c:v>
                </c:pt>
                <c:pt idx="3">
                  <c:v>0.05</c:v>
                </c:pt>
                <c:pt idx="4">
                  <c:v>0.17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86-41F6-8A85-7879D9C60F8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ARIMA</c:v>
                </c:pt>
              </c:strCache>
            </c:strRef>
          </c:tx>
          <c:spPr>
            <a:solidFill>
              <a:schemeClr val="accent2"/>
            </a:solidFill>
            <a:ln w="635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Лист1!$A$2:$A$6</c:f>
              <c:strCache>
                <c:ptCount val="5"/>
                <c:pt idx="0">
                  <c:v>1 неделя</c:v>
                </c:pt>
                <c:pt idx="1">
                  <c:v>2 неделя</c:v>
                </c:pt>
                <c:pt idx="2">
                  <c:v>3 неделя</c:v>
                </c:pt>
                <c:pt idx="3">
                  <c:v>4 неделя</c:v>
                </c:pt>
                <c:pt idx="4">
                  <c:v>5 неделя</c:v>
                </c:pt>
              </c:strCache>
            </c:strRef>
          </c:cat>
          <c:val>
            <c:numRef>
              <c:f>Лист1!$C$2:$C$6</c:f>
              <c:numCache>
                <c:formatCode>0%</c:formatCode>
                <c:ptCount val="5"/>
                <c:pt idx="0">
                  <c:v>0.09</c:v>
                </c:pt>
                <c:pt idx="1">
                  <c:v>0.1</c:v>
                </c:pt>
                <c:pt idx="2">
                  <c:v>0.12</c:v>
                </c:pt>
                <c:pt idx="3">
                  <c:v>0.08</c:v>
                </c:pt>
                <c:pt idx="4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86-41F6-8A85-7879D9C60F8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0"/>
        <c:axId val="1688540351"/>
        <c:axId val="1173587135"/>
      </c:barChart>
      <c:catAx>
        <c:axId val="1688540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73587135"/>
        <c:crosses val="autoZero"/>
        <c:auto val="1"/>
        <c:lblAlgn val="ctr"/>
        <c:lblOffset val="100"/>
        <c:noMultiLvlLbl val="0"/>
      </c:catAx>
      <c:valAx>
        <c:axId val="1173587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50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88540351"/>
        <c:crosses val="autoZero"/>
        <c:crossBetween val="between"/>
        <c:majorUnit val="1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3.0340673321854045E-2"/>
          <c:y val="0.93820074285734689"/>
          <c:w val="0.94740055839426573"/>
          <c:h val="6.17992571426531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13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24.06.2024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24.06.2024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24.06.2024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24.06.2024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24.06.2024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24.06.2024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>
                <a:latin typeface="+mn-lt"/>
              </a:rPr>
              <a:t>u1z1</a:t>
            </a:r>
            <a:endParaRPr lang="ru-RU" b="0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ru-RU" dirty="0" smtClean="0"/>
              <a:t>Задача 09</a:t>
            </a:r>
          </a:p>
          <a:p>
            <a:r>
              <a:rPr lang="ru-RU" dirty="0"/>
              <a:t>Сервис автоматизации составления графика работы врачей-рентгенологов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DF69788-CAE5-061A-2350-4D3C81D86B14}"/>
              </a:ext>
            </a:extLst>
          </p:cNvPr>
          <p:cNvGrpSpPr>
            <a:grpSpLocks noChangeAspect="1"/>
          </p:cNvGrpSpPr>
          <p:nvPr/>
        </p:nvGrpSpPr>
        <p:grpSpPr>
          <a:xfrm>
            <a:off x="8241532" y="1015186"/>
            <a:ext cx="3528925" cy="860746"/>
            <a:chOff x="909086" y="5229585"/>
            <a:chExt cx="2450642" cy="597740"/>
          </a:xfrm>
        </p:grpSpPr>
        <p:sp>
          <p:nvSpPr>
            <p:cNvPr id="12" name="Прямоугольник с двумя учесеченными противолежащими углами 84">
              <a:extLst>
                <a:ext uri="{FF2B5EF4-FFF2-40B4-BE49-F238E27FC236}">
                  <a16:creationId xmlns:a16="http://schemas.microsoft.com/office/drawing/2014/main" id="{D1A25124-B9A4-7BC6-0BFB-168ECEB7249C}"/>
                </a:ext>
              </a:extLst>
            </p:cNvPr>
            <p:cNvSpPr/>
            <p:nvPr/>
          </p:nvSpPr>
          <p:spPr>
            <a:xfrm>
              <a:off x="909086" y="5229585"/>
              <a:ext cx="2450642" cy="59774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bg1">
                <a:alpha val="0"/>
              </a:schemeClr>
            </a:solidFill>
            <a:ln w="9525">
              <a:solidFill>
                <a:schemeClr val="bg1">
                  <a:alpha val="47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83A96720-2151-A585-25BC-9236D73F2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647" y="5393585"/>
              <a:ext cx="912619" cy="269740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A6CFEBC4-0D6D-DDB4-D187-10B41DDF4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931" y="5355017"/>
              <a:ext cx="1217132" cy="3494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Интерфейс врача</a:t>
            </a:r>
            <a:endParaRPr lang="ru-RU" dirty="0"/>
          </a:p>
        </p:txBody>
      </p:sp>
      <p:pic>
        <p:nvPicPr>
          <p:cNvPr id="6" name="Изображение5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15913" y="2642298"/>
            <a:ext cx="11560175" cy="190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53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913" y="1186573"/>
            <a:ext cx="11560175" cy="4819817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Экспорт из системы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7036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	Главные критерии оценки</a:t>
            </a:r>
            <a:r>
              <a:rPr lang="en-US" dirty="0" smtClean="0"/>
              <a:t>: </a:t>
            </a:r>
            <a:r>
              <a:rPr lang="ru-RU" dirty="0" smtClean="0"/>
              <a:t>точность предикативной модели, рациональность составления расписания, гибкость приложения.</a:t>
            </a:r>
            <a:r>
              <a:rPr lang="ru-RU" dirty="0"/>
              <a:t> </a:t>
            </a:r>
            <a:r>
              <a:rPr lang="ru-RU" dirty="0" smtClean="0"/>
              <a:t>Полученное в ходе разработки решение удовлетворяет поставленным в задаче условиям.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	Внедрение решения позволит упростить задачи прогнозирования количества исследований, построения графика и обмена информацией между сотрудниками и начальством.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Критерии оценки. Ожидаемый эффект.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6417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B5200E15-05A4-FECE-ECEF-9375CF2BA6D0}"/>
              </a:ext>
            </a:extLst>
          </p:cNvPr>
          <p:cNvSpPr/>
          <p:nvPr/>
        </p:nvSpPr>
        <p:spPr>
          <a:xfrm>
            <a:off x="736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Артем Ковров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1DDF99C2-344E-72AE-CE19-2F097656D8FE}"/>
              </a:ext>
            </a:extLst>
          </p:cNvPr>
          <p:cNvSpPr/>
          <p:nvPr/>
        </p:nvSpPr>
        <p:spPr>
          <a:xfrm>
            <a:off x="2937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Илья Соколов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1" name="Прямоугольник с двумя учесеченными противолежащими углами 20">
            <a:extLst>
              <a:ext uri="{FF2B5EF4-FFF2-40B4-BE49-F238E27FC236}">
                <a16:creationId xmlns:a16="http://schemas.microsoft.com/office/drawing/2014/main" id="{FADDEF2A-8BBD-E8C9-3996-070633B38F4C}"/>
              </a:ext>
            </a:extLst>
          </p:cNvPr>
          <p:cNvSpPr/>
          <p:nvPr/>
        </p:nvSpPr>
        <p:spPr>
          <a:xfrm>
            <a:off x="5139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Лев Савин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2" name="Прямоугольник с двумя учесеченными противолежащими углами 21">
            <a:extLst>
              <a:ext uri="{FF2B5EF4-FFF2-40B4-BE49-F238E27FC236}">
                <a16:creationId xmlns:a16="http://schemas.microsoft.com/office/drawing/2014/main" id="{6929DD93-091E-4F57-1A4C-35278FB4F29A}"/>
              </a:ext>
            </a:extLst>
          </p:cNvPr>
          <p:cNvSpPr/>
          <p:nvPr/>
        </p:nvSpPr>
        <p:spPr>
          <a:xfrm>
            <a:off x="7340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Илья Жеребятин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3" name="Прямоугольник с двумя учесеченными противолежащими углами 22">
            <a:extLst>
              <a:ext uri="{FF2B5EF4-FFF2-40B4-BE49-F238E27FC236}">
                <a16:creationId xmlns:a16="http://schemas.microsoft.com/office/drawing/2014/main" id="{7B5C1515-E976-4ADB-A292-32D207A6F70C}"/>
              </a:ext>
            </a:extLst>
          </p:cNvPr>
          <p:cNvSpPr/>
          <p:nvPr/>
        </p:nvSpPr>
        <p:spPr>
          <a:xfrm>
            <a:off x="9542095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Владислав Панаргин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6" name="Прямоугольник с одним усеченным углом 15">
            <a:extLst>
              <a:ext uri="{FF2B5EF4-FFF2-40B4-BE49-F238E27FC236}">
                <a16:creationId xmlns:a16="http://schemas.microsoft.com/office/drawing/2014/main" id="{B1B8C061-F848-E0CB-10DC-B8A8D9896D6D}"/>
              </a:ext>
            </a:extLst>
          </p:cNvPr>
          <p:cNvSpPr/>
          <p:nvPr/>
        </p:nvSpPr>
        <p:spPr>
          <a:xfrm>
            <a:off x="9542095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4" name="Прямоугольник с одним усеченным углом 13">
            <a:extLst>
              <a:ext uri="{FF2B5EF4-FFF2-40B4-BE49-F238E27FC236}">
                <a16:creationId xmlns:a16="http://schemas.microsoft.com/office/drawing/2014/main" id="{CB86560C-CC31-CFCB-DC5D-3E3CD0CC9D32}"/>
              </a:ext>
            </a:extLst>
          </p:cNvPr>
          <p:cNvSpPr/>
          <p:nvPr/>
        </p:nvSpPr>
        <p:spPr>
          <a:xfrm>
            <a:off x="7340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2" name="Прямоугольник с одним усеченным углом 11">
            <a:extLst>
              <a:ext uri="{FF2B5EF4-FFF2-40B4-BE49-F238E27FC236}">
                <a16:creationId xmlns:a16="http://schemas.microsoft.com/office/drawing/2014/main" id="{033CA131-9B97-E6FE-CC6E-6F5290EABC36}"/>
              </a:ext>
            </a:extLst>
          </p:cNvPr>
          <p:cNvSpPr/>
          <p:nvPr/>
        </p:nvSpPr>
        <p:spPr>
          <a:xfrm>
            <a:off x="5139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8" name="Прямоугольник с одним усеченным углом 7">
            <a:extLst>
              <a:ext uri="{FF2B5EF4-FFF2-40B4-BE49-F238E27FC236}">
                <a16:creationId xmlns:a16="http://schemas.microsoft.com/office/drawing/2014/main" id="{D14BD332-444A-8BE9-9BE7-BB41351ECED5}"/>
              </a:ext>
            </a:extLst>
          </p:cNvPr>
          <p:cNvSpPr/>
          <p:nvPr/>
        </p:nvSpPr>
        <p:spPr>
          <a:xfrm>
            <a:off x="736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0" name="Прямоугольник с одним усеченным углом 9">
            <a:extLst>
              <a:ext uri="{FF2B5EF4-FFF2-40B4-BE49-F238E27FC236}">
                <a16:creationId xmlns:a16="http://schemas.microsoft.com/office/drawing/2014/main" id="{07A07B14-9AD0-1D6F-C9AF-ECF118B5985B}"/>
              </a:ext>
            </a:extLst>
          </p:cNvPr>
          <p:cNvSpPr/>
          <p:nvPr/>
        </p:nvSpPr>
        <p:spPr>
          <a:xfrm>
            <a:off x="2937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27" name="Рисунок 26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76" b="15376"/>
          <a:stretch>
            <a:fillRect/>
          </a:stretch>
        </p:blipFill>
        <p:spPr>
          <a:xfrm>
            <a:off x="936625" y="1522413"/>
            <a:ext cx="1536700" cy="1439862"/>
          </a:xfrm>
        </p:spPr>
      </p:pic>
      <p:pic>
        <p:nvPicPr>
          <p:cNvPr id="25" name="Рисунок 24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1" t="599" r="4703" b="-599"/>
          <a:stretch/>
        </p:blipFill>
        <p:spPr>
          <a:xfrm>
            <a:off x="3133725" y="1522413"/>
            <a:ext cx="1535113" cy="1439862"/>
          </a:xfrm>
        </p:spPr>
      </p:pic>
      <p:pic>
        <p:nvPicPr>
          <p:cNvPr id="26" name="Рисунок 25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0" b="3760"/>
          <a:stretch>
            <a:fillRect/>
          </a:stretch>
        </p:blipFill>
        <p:spPr>
          <a:xfrm>
            <a:off x="5332413" y="1522413"/>
            <a:ext cx="1536700" cy="1439862"/>
          </a:xfrm>
        </p:spPr>
      </p:pic>
      <p:pic>
        <p:nvPicPr>
          <p:cNvPr id="28" name="Рисунок 27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" t="13264" r="-561" b="29674"/>
          <a:stretch/>
        </p:blipFill>
        <p:spPr>
          <a:xfrm>
            <a:off x="7518400" y="1522413"/>
            <a:ext cx="1536700" cy="1439862"/>
          </a:xfrm>
        </p:spPr>
      </p:pic>
      <p:pic>
        <p:nvPicPr>
          <p:cNvPr id="24" name="Рисунок 23"/>
          <p:cNvPicPr>
            <a:picLocks noGrp="1" noChangeAspect="1"/>
          </p:cNvPicPr>
          <p:nvPr>
            <p:ph type="pic" sz="quarter" idx="4294967295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47" b="18747"/>
          <a:stretch>
            <a:fillRect/>
          </a:stretch>
        </p:blipFill>
        <p:spPr>
          <a:xfrm>
            <a:off x="9696450" y="1522413"/>
            <a:ext cx="1535113" cy="1439862"/>
          </a:xfr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2364" y="449787"/>
            <a:ext cx="9862734" cy="376138"/>
          </a:xfrm>
        </p:spPr>
        <p:txBody>
          <a:bodyPr/>
          <a:lstStyle/>
          <a:p>
            <a:r>
              <a:rPr lang="ru-RU" dirty="0" smtClean="0">
                <a:latin typeface="+mn-lt"/>
              </a:rPr>
              <a:t>КОМАНДА «</a:t>
            </a:r>
            <a:r>
              <a:rPr lang="en-US" dirty="0" smtClean="0">
                <a:latin typeface="+mn-lt"/>
              </a:rPr>
              <a:t>u1z1</a:t>
            </a:r>
            <a:r>
              <a:rPr lang="ru-RU" dirty="0" smtClean="0">
                <a:latin typeface="+mn-lt"/>
              </a:rPr>
              <a:t>»</a:t>
            </a:r>
            <a:endParaRPr lang="ru-RU" dirty="0">
              <a:latin typeface="+mn-lt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380" y="4264316"/>
            <a:ext cx="1843581" cy="1225988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ru-RU" dirty="0" err="1"/>
              <a:t>т</a:t>
            </a:r>
            <a:r>
              <a:rPr lang="ru-RU" dirty="0" err="1" smtClean="0"/>
              <a:t>имлид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алгоритм графика</a:t>
            </a:r>
            <a:endParaRPr lang="ru-RU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@</a:t>
            </a:r>
            <a:r>
              <a:rPr lang="en-US" dirty="0" err="1" smtClean="0"/>
              <a:t>sinnerreal</a:t>
            </a:r>
            <a:endParaRPr lang="ru-RU" dirty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89167453753</a:t>
            </a:r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14568" y="4264316"/>
            <a:ext cx="1843581" cy="1576498"/>
          </a:xfrm>
        </p:spPr>
        <p:txBody>
          <a:bodyPr/>
          <a:lstStyle/>
          <a:p>
            <a:r>
              <a:rPr lang="ru-RU" dirty="0" err="1" smtClean="0"/>
              <a:t>бэкэнд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алгоритм графика</a:t>
            </a:r>
            <a:endParaRPr lang="ru-RU" dirty="0"/>
          </a:p>
          <a:p>
            <a:r>
              <a:rPr lang="en-US" dirty="0" smtClean="0"/>
              <a:t>@</a:t>
            </a:r>
            <a:r>
              <a:rPr lang="de-DE" dirty="0" err="1"/>
              <a:t>IlyaGIGach</a:t>
            </a:r>
            <a:endParaRPr lang="ru-RU" dirty="0"/>
          </a:p>
          <a:p>
            <a:r>
              <a:rPr lang="en-US" dirty="0" smtClean="0"/>
              <a:t>89152461561</a:t>
            </a:r>
            <a:endParaRPr lang="ru-RU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191192" y="4264316"/>
            <a:ext cx="1843581" cy="1576498"/>
          </a:xfrm>
        </p:spPr>
        <p:txBody>
          <a:bodyPr/>
          <a:lstStyle/>
          <a:p>
            <a:r>
              <a:rPr lang="ru-RU" dirty="0" err="1" smtClean="0"/>
              <a:t>бэкэнд</a:t>
            </a:r>
            <a:endParaRPr lang="ru-RU" dirty="0"/>
          </a:p>
          <a:p>
            <a:r>
              <a:rPr lang="en-US" dirty="0"/>
              <a:t>@</a:t>
            </a:r>
            <a:r>
              <a:rPr lang="en-US" dirty="0" err="1"/>
              <a:t>whitespace_lion</a:t>
            </a:r>
            <a:endParaRPr lang="ru-RU" dirty="0"/>
          </a:p>
          <a:p>
            <a:r>
              <a:rPr lang="en-US" dirty="0"/>
              <a:t>8</a:t>
            </a:r>
            <a:r>
              <a:rPr lang="ru-RU" dirty="0" smtClean="0"/>
              <a:t>9267243301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44ACCFB-9B88-43F3-B538-A4A9A45910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66644" y="4264316"/>
            <a:ext cx="1843581" cy="1576498"/>
          </a:xfrm>
        </p:spPr>
        <p:txBody>
          <a:bodyPr/>
          <a:lstStyle/>
          <a:p>
            <a:r>
              <a:rPr lang="ru-RU" dirty="0"/>
              <a:t>п</a:t>
            </a:r>
            <a:r>
              <a:rPr lang="ru-RU" dirty="0" smtClean="0"/>
              <a:t>редикативный алгоритм</a:t>
            </a:r>
            <a:endParaRPr lang="ru-RU" dirty="0"/>
          </a:p>
          <a:p>
            <a:r>
              <a:rPr lang="en-US" dirty="0" smtClean="0"/>
              <a:t>@</a:t>
            </a:r>
            <a:r>
              <a:rPr lang="en-US" dirty="0" err="1" smtClean="0"/>
              <a:t>Fegren</a:t>
            </a:r>
            <a:endParaRPr lang="ru-RU" dirty="0"/>
          </a:p>
          <a:p>
            <a:r>
              <a:rPr lang="en-US" dirty="0" smtClean="0"/>
              <a:t>89032817198</a:t>
            </a:r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7D65155D-DBDC-45FC-8D4E-2FA68A09BDB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9542096" y="4264316"/>
            <a:ext cx="1843581" cy="1576498"/>
          </a:xfrm>
        </p:spPr>
        <p:txBody>
          <a:bodyPr/>
          <a:lstStyle/>
          <a:p>
            <a:r>
              <a:rPr lang="ru-RU" dirty="0" err="1" smtClean="0"/>
              <a:t>фронтенд</a:t>
            </a:r>
            <a:endParaRPr lang="ru-RU" dirty="0"/>
          </a:p>
          <a:p>
            <a:r>
              <a:rPr lang="en-US" dirty="0" smtClean="0"/>
              <a:t>@Gaknas</a:t>
            </a:r>
            <a:endParaRPr lang="ru-RU" dirty="0"/>
          </a:p>
          <a:p>
            <a:r>
              <a:rPr lang="ru-RU" dirty="0" smtClean="0"/>
              <a:t>89852877754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Выбор предиктивного алгоритма</a:t>
            </a:r>
            <a:endParaRPr lang="ru-RU" dirty="0">
              <a:latin typeface="+mn-lt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C3F7DC2-0D9C-407C-98AC-5F3AD231C5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3586" y="2341832"/>
            <a:ext cx="3009018" cy="2529911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/>
              <a:t>В ходе исследования доступных вариантов были выбраны три варианта</a:t>
            </a:r>
            <a:r>
              <a:rPr lang="en-US" dirty="0" smtClean="0"/>
              <a:t>: </a:t>
            </a:r>
            <a:r>
              <a:rPr lang="ru-RU" dirty="0" smtClean="0"/>
              <a:t>рекуррентная нейронная сеть </a:t>
            </a:r>
            <a:r>
              <a:rPr lang="en-US" dirty="0" smtClean="0"/>
              <a:t>LSTM</a:t>
            </a:r>
            <a:r>
              <a:rPr lang="ru-RU" dirty="0" smtClean="0"/>
              <a:t>, экстраполятор на полиномах Чебышева и модель </a:t>
            </a:r>
            <a:r>
              <a:rPr lang="en-US" dirty="0" smtClean="0"/>
              <a:t>ARIMA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2097086"/>
            <a:ext cx="4902200" cy="712587"/>
          </a:xfrm>
        </p:spPr>
        <p:txBody>
          <a:bodyPr/>
          <a:lstStyle/>
          <a:p>
            <a:pPr algn="just"/>
            <a:r>
              <a:rPr lang="ru-RU" dirty="0" smtClean="0"/>
              <a:t>Рекуррентная нейронная сеть показала свою неэффективность в самом начале разработки ввиду нехватки исторических данных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954097"/>
            <a:ext cx="4902200" cy="857008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dirty="0" smtClean="0"/>
              <a:t>Экстраполятор на полиномах Чебышева был более эффективным, однако погрешности на некоторых временных отсчетах значительно превышали допустимую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842238"/>
            <a:ext cx="4902200" cy="712587"/>
          </a:xfrm>
        </p:spPr>
        <p:txBody>
          <a:bodyPr/>
          <a:lstStyle/>
          <a:p>
            <a:pPr algn="just"/>
            <a:r>
              <a:rPr lang="ru-RU" dirty="0" smtClean="0"/>
              <a:t>Модель </a:t>
            </a:r>
            <a:r>
              <a:rPr lang="en-US" dirty="0" smtClean="0"/>
              <a:t>ARIMA </a:t>
            </a:r>
            <a:r>
              <a:rPr lang="ru-RU" dirty="0" smtClean="0"/>
              <a:t>показала наилучшие результаты из трех выбранных алгоритмов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6247625" y="2088925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6247624" y="2907778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6247624" y="3787013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89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05B0424-AA26-4EA9-832B-906AB779F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D191E0-B262-4067-8F6C-1E7EC29BD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Динамика погрешности </a:t>
            </a:r>
            <a:br>
              <a:rPr lang="ru-RU" dirty="0" smtClean="0"/>
            </a:br>
            <a:r>
              <a:rPr lang="ru-RU" dirty="0" smtClean="0"/>
              <a:t>предиктивных алгоритмов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3191D1F3-2ADD-4DEE-A9D0-1FBBB993931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Как можно видеть, модель </a:t>
            </a:r>
            <a:r>
              <a:rPr lang="en-US" dirty="0" smtClean="0"/>
              <a:t>ARIMA </a:t>
            </a:r>
            <a:r>
              <a:rPr lang="ru-RU" dirty="0" smtClean="0"/>
              <a:t>показывает более стабильные и точные результаты</a:t>
            </a:r>
            <a:endParaRPr lang="ru-RU" dirty="0"/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E658358F-6A3F-4E56-8E2C-0059A594AB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2690618"/>
              </p:ext>
            </p:extLst>
          </p:nvPr>
        </p:nvGraphicFramePr>
        <p:xfrm>
          <a:off x="346075" y="1424510"/>
          <a:ext cx="5749925" cy="44017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51847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ARIMA (</a:t>
            </a:r>
            <a:r>
              <a:rPr lang="ru-RU" dirty="0" err="1"/>
              <a:t>авторегрессионное</a:t>
            </a:r>
            <a:r>
              <a:rPr lang="ru-RU" dirty="0"/>
              <a:t> интегрированное скользящее среднее) — широко используемый статистический </a:t>
            </a:r>
            <a:r>
              <a:rPr lang="ru-RU" dirty="0" smtClean="0"/>
              <a:t>метод прогнозирования временных рядов.</a:t>
            </a:r>
            <a:endParaRPr lang="en-US" dirty="0" smtClean="0"/>
          </a:p>
          <a:p>
            <a:r>
              <a:rPr lang="ru-RU" dirty="0"/>
              <a:t>Он объединяет три ключевых компонента для моделирования данных:</a:t>
            </a:r>
          </a:p>
          <a:p>
            <a:r>
              <a:rPr lang="ru-RU" dirty="0"/>
              <a:t>Авторегрессия (AR) — связывает текущее значение с его прошлыми значениями с помощью уравнения регрессии.</a:t>
            </a:r>
          </a:p>
          <a:p>
            <a:r>
              <a:rPr lang="ru-RU" dirty="0"/>
              <a:t>Дифференцирование (I) — включает в себя дифференцирование данных временного ряда, чтобы сделать его стационарным, гарантируя, что среднее значение и дисперсия остаются постоянными с течением времени.</a:t>
            </a:r>
          </a:p>
          <a:p>
            <a:r>
              <a:rPr lang="ru-RU" dirty="0"/>
              <a:t>Скользящее среднее (MA) — использует зависимость между наблюдением и остаточной ошибкой из модели скользящего среднего, применяемой к запаздывающим наблюдениям.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EAAB83-DF67-4A10-A863-77C294117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E020B-BC7E-4AD9-B028-633A63C40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Описание выбранного </a:t>
            </a:r>
            <a:br>
              <a:rPr lang="ru-RU" dirty="0" smtClean="0">
                <a:latin typeface="+mn-lt"/>
              </a:rPr>
            </a:br>
            <a:r>
              <a:rPr lang="ru-RU" dirty="0" smtClean="0">
                <a:latin typeface="+mn-lt"/>
              </a:rPr>
              <a:t>предиктивного алгоритма</a:t>
            </a:r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392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Интерфейс для управления кадрами</a:t>
            </a:r>
            <a:endParaRPr lang="ru-RU" dirty="0"/>
          </a:p>
        </p:txBody>
      </p:sp>
      <p:pic>
        <p:nvPicPr>
          <p:cNvPr id="9" name="Изображение7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15913" y="2111550"/>
            <a:ext cx="11560175" cy="296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0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Форма добавления сотрудника</a:t>
            </a:r>
            <a:endParaRPr lang="ru-RU" dirty="0"/>
          </a:p>
        </p:txBody>
      </p:sp>
      <p:pic>
        <p:nvPicPr>
          <p:cNvPr id="6" name="Изображение8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4264160" y="1016000"/>
            <a:ext cx="3663680" cy="516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472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Интерфейс обработки</a:t>
            </a:r>
            <a:br>
              <a:rPr lang="ru-RU" dirty="0" smtClean="0"/>
            </a:br>
            <a:r>
              <a:rPr lang="ru-RU" dirty="0" smtClean="0"/>
              <a:t>непредвиденных обстоятельств</a:t>
            </a:r>
            <a:endParaRPr lang="ru-RU" dirty="0"/>
          </a:p>
        </p:txBody>
      </p:sp>
      <p:pic>
        <p:nvPicPr>
          <p:cNvPr id="6" name="Изображение12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15913" y="2093537"/>
            <a:ext cx="11560175" cy="300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12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Прогнозирование</a:t>
            </a:r>
            <a:endParaRPr lang="ru-RU" dirty="0"/>
          </a:p>
        </p:txBody>
      </p:sp>
      <p:pic>
        <p:nvPicPr>
          <p:cNvPr id="7" name="Изображение1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315913" y="2126189"/>
            <a:ext cx="11560175" cy="294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77557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7431</TotalTime>
  <Words>154</Words>
  <Application>Microsoft Office PowerPoint</Application>
  <PresentationFormat>Широкоэкранный</PresentationFormat>
  <Paragraphs>59</Paragraphs>
  <Slides>12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Amatic SC</vt:lpstr>
      <vt:lpstr>Arial</vt:lpstr>
      <vt:lpstr>Calibri</vt:lpstr>
      <vt:lpstr>Montserrat</vt:lpstr>
      <vt:lpstr>Wingdings</vt:lpstr>
      <vt:lpstr>Для Академия инноваторов 16_9</vt:lpstr>
      <vt:lpstr>u1z1</vt:lpstr>
      <vt:lpstr>КОМАНДА «u1z1»</vt:lpstr>
      <vt:lpstr>Выбор предиктивного алгоритма</vt:lpstr>
      <vt:lpstr>Динамика погрешности  предиктивных алгоритмов</vt:lpstr>
      <vt:lpstr>Описание выбранного  предиктивного алгоритма</vt:lpstr>
      <vt:lpstr>Интерфейс для управления кадрами</vt:lpstr>
      <vt:lpstr>Форма добавления сотрудника</vt:lpstr>
      <vt:lpstr>Интерфейс обработки непредвиденных обстоятельств</vt:lpstr>
      <vt:lpstr>Прогнозирование</vt:lpstr>
      <vt:lpstr>Интерфейс врача</vt:lpstr>
      <vt:lpstr>Экспорт из системы</vt:lpstr>
      <vt:lpstr>Критерии оценки. Ожидаемый эффект.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Gaknas</cp:lastModifiedBy>
  <cp:revision>90</cp:revision>
  <dcterms:created xsi:type="dcterms:W3CDTF">2023-05-15T07:36:23Z</dcterms:created>
  <dcterms:modified xsi:type="dcterms:W3CDTF">2024-06-24T06:05:39Z</dcterms:modified>
</cp:coreProperties>
</file>

<file path=docProps/thumbnail.jpeg>
</file>